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81" r:id="rId2"/>
    <p:sldId id="286" r:id="rId3"/>
  </p:sldIdLst>
  <p:sldSz cx="7772400" cy="10058400"/>
  <p:notesSz cx="7102475" cy="9037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E43A"/>
    <a:srgbClr val="78F490"/>
    <a:srgbClr val="7AC5ED"/>
    <a:srgbClr val="E2413F"/>
    <a:srgbClr val="F79023"/>
    <a:srgbClr val="2D4869"/>
    <a:srgbClr val="C8CE1F"/>
    <a:srgbClr val="F0952D"/>
    <a:srgbClr val="E1CC50"/>
    <a:srgbClr val="F065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43" autoAdjust="0"/>
    <p:restoredTop sz="95289" autoAdjust="0"/>
  </p:normalViewPr>
  <p:slideViewPr>
    <p:cSldViewPr snapToGrid="0">
      <p:cViewPr varScale="1">
        <p:scale>
          <a:sx n="63" d="100"/>
          <a:sy n="63" d="100"/>
        </p:scale>
        <p:origin x="1962" y="90"/>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3196" tIns="46598" rIns="93196" bIns="46598" rtlCol="0"/>
          <a:lstStyle>
            <a:lvl1pPr algn="l">
              <a:defRPr sz="1200"/>
            </a:lvl1pPr>
          </a:lstStyle>
          <a:p>
            <a:endParaRPr lang="en-US"/>
          </a:p>
        </p:txBody>
      </p:sp>
      <p:sp>
        <p:nvSpPr>
          <p:cNvPr id="3" name="Date Placeholder 2"/>
          <p:cNvSpPr>
            <a:spLocks noGrp="1"/>
          </p:cNvSpPr>
          <p:nvPr>
            <p:ph type="dt" idx="1"/>
          </p:nvPr>
        </p:nvSpPr>
        <p:spPr>
          <a:xfrm>
            <a:off x="4023092" y="0"/>
            <a:ext cx="3077739" cy="453451"/>
          </a:xfrm>
          <a:prstGeom prst="rect">
            <a:avLst/>
          </a:prstGeom>
        </p:spPr>
        <p:txBody>
          <a:bodyPr vert="horz" lIns="93196" tIns="46598" rIns="93196" bIns="46598" rtlCol="0"/>
          <a:lstStyle>
            <a:lvl1pPr algn="r">
              <a:defRPr sz="1200"/>
            </a:lvl1pPr>
          </a:lstStyle>
          <a:p>
            <a:fld id="{65721870-9403-4530-8447-514157E8AA8A}" type="datetimeFigureOut">
              <a:rPr lang="en-US" smtClean="0"/>
              <a:pPr/>
              <a:t>08-Nov-24</a:t>
            </a:fld>
            <a:endParaRPr lang="en-US"/>
          </a:p>
        </p:txBody>
      </p:sp>
      <p:sp>
        <p:nvSpPr>
          <p:cNvPr id="4" name="Slide Image Placeholder 3"/>
          <p:cNvSpPr>
            <a:spLocks noGrp="1" noRot="1" noChangeAspect="1"/>
          </p:cNvSpPr>
          <p:nvPr>
            <p:ph type="sldImg" idx="2"/>
          </p:nvPr>
        </p:nvSpPr>
        <p:spPr>
          <a:xfrm>
            <a:off x="2373313" y="1130300"/>
            <a:ext cx="2355850" cy="3049588"/>
          </a:xfrm>
          <a:prstGeom prst="rect">
            <a:avLst/>
          </a:prstGeom>
          <a:noFill/>
          <a:ln w="12700">
            <a:solidFill>
              <a:prstClr val="black"/>
            </a:solidFill>
          </a:ln>
        </p:spPr>
        <p:txBody>
          <a:bodyPr vert="horz" lIns="93196" tIns="46598" rIns="93196" bIns="46598" rtlCol="0" anchor="ctr"/>
          <a:lstStyle/>
          <a:p>
            <a:endParaRPr lang="en-US"/>
          </a:p>
        </p:txBody>
      </p:sp>
      <p:sp>
        <p:nvSpPr>
          <p:cNvPr id="5" name="Notes Placeholder 4"/>
          <p:cNvSpPr>
            <a:spLocks noGrp="1"/>
          </p:cNvSpPr>
          <p:nvPr>
            <p:ph type="body" sz="quarter" idx="3"/>
          </p:nvPr>
        </p:nvSpPr>
        <p:spPr>
          <a:xfrm>
            <a:off x="710248" y="4349364"/>
            <a:ext cx="5681980" cy="3558570"/>
          </a:xfrm>
          <a:prstGeom prst="rect">
            <a:avLst/>
          </a:prstGeom>
        </p:spPr>
        <p:txBody>
          <a:bodyPr vert="horz" lIns="93196" tIns="46598" rIns="93196" bIns="4659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84188"/>
            <a:ext cx="3077739" cy="453450"/>
          </a:xfrm>
          <a:prstGeom prst="rect">
            <a:avLst/>
          </a:prstGeom>
        </p:spPr>
        <p:txBody>
          <a:bodyPr vert="horz" lIns="93196" tIns="46598" rIns="93196" bIns="46598"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584188"/>
            <a:ext cx="3077739" cy="453450"/>
          </a:xfrm>
          <a:prstGeom prst="rect">
            <a:avLst/>
          </a:prstGeom>
        </p:spPr>
        <p:txBody>
          <a:bodyPr vert="horz" lIns="93196" tIns="46598" rIns="93196" bIns="46598" rtlCol="0" anchor="b"/>
          <a:lstStyle>
            <a:lvl1pPr algn="r">
              <a:defRPr sz="1200"/>
            </a:lvl1pPr>
          </a:lstStyle>
          <a:p>
            <a:fld id="{4D679548-750C-4FFD-9679-411F67D05130}" type="slidenum">
              <a:rPr lang="en-US" smtClean="0"/>
              <a:pPr/>
              <a:t>‹#›</a:t>
            </a:fld>
            <a:endParaRPr lang="en-US"/>
          </a:p>
        </p:txBody>
      </p:sp>
    </p:spTree>
    <p:extLst>
      <p:ext uri="{BB962C8B-B14F-4D97-AF65-F5344CB8AC3E}">
        <p14:creationId xmlns:p14="http://schemas.microsoft.com/office/powerpoint/2010/main" val="1806324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679548-750C-4FFD-9679-411F67D05130}" type="slidenum">
              <a:rPr lang="en-US" smtClean="0"/>
              <a:pPr/>
              <a:t>1</a:t>
            </a:fld>
            <a:endParaRPr lang="en-US"/>
          </a:p>
        </p:txBody>
      </p:sp>
    </p:spTree>
    <p:extLst>
      <p:ext uri="{BB962C8B-B14F-4D97-AF65-F5344CB8AC3E}">
        <p14:creationId xmlns:p14="http://schemas.microsoft.com/office/powerpoint/2010/main" val="2201104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F2DAF9-B599-4C49-9D57-683B33906241}" type="datetimeFigureOut">
              <a:rPr lang="en-US" smtClean="0"/>
              <a:pPr/>
              <a:t>08-Nov-24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210855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F2DAF9-B599-4C49-9D57-683B33906241}" type="datetimeFigureOut">
              <a:rPr lang="en-US" smtClean="0"/>
              <a:pPr/>
              <a:t>08-Nov-24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426809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F2DAF9-B599-4C49-9D57-683B33906241}" type="datetimeFigureOut">
              <a:rPr lang="en-US" smtClean="0"/>
              <a:pPr/>
              <a:t>08-Nov-24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1761874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F2DAF9-B599-4C49-9D57-683B33906241}" type="datetimeFigureOut">
              <a:rPr lang="en-US" smtClean="0"/>
              <a:pPr/>
              <a:t>08-Nov-24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96030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F2DAF9-B599-4C49-9D57-683B33906241}" type="datetimeFigureOut">
              <a:rPr lang="en-US" smtClean="0"/>
              <a:pPr/>
              <a:t>08-Nov-24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331642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F2DAF9-B599-4C49-9D57-683B33906241}" type="datetimeFigureOut">
              <a:rPr lang="en-US" smtClean="0"/>
              <a:pPr/>
              <a:t>08-Nov-24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3300662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F2DAF9-B599-4C49-9D57-683B33906241}" type="datetimeFigureOut">
              <a:rPr lang="en-US" smtClean="0"/>
              <a:pPr/>
              <a:t>08-Nov-24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3569053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B1F2DAF9-B599-4C49-9D57-683B33906241}" type="datetimeFigureOut">
              <a:rPr lang="en-US" smtClean="0"/>
              <a:pPr/>
              <a:t>08-Nov-24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29398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B1F2DAF9-B599-4C49-9D57-683B33906241}" type="datetimeFigureOut">
              <a:rPr lang="en-US" smtClean="0"/>
              <a:pPr/>
              <a:t>08-Nov-24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223013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F2DAF9-B599-4C49-9D57-683B33906241}" type="datetimeFigureOut">
              <a:rPr lang="en-US" smtClean="0"/>
              <a:pPr/>
              <a:t>08-Nov-24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3173406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F2DAF9-B599-4C49-9D57-683B33906241}" type="datetimeFigureOut">
              <a:rPr lang="en-US" smtClean="0"/>
              <a:pPr/>
              <a:t>08-Nov-24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2E561-D891-4AB5-9FAA-9759490C6793}" type="slidenum">
              <a:rPr lang="en-US" smtClean="0"/>
              <a:pPr/>
              <a:t>‹#›</a:t>
            </a:fld>
            <a:endParaRPr lang="en-US"/>
          </a:p>
        </p:txBody>
      </p:sp>
    </p:spTree>
    <p:extLst>
      <p:ext uri="{BB962C8B-B14F-4D97-AF65-F5344CB8AC3E}">
        <p14:creationId xmlns:p14="http://schemas.microsoft.com/office/powerpoint/2010/main" val="1627396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B1F2DAF9-B599-4C49-9D57-683B33906241}" type="datetimeFigureOut">
              <a:rPr lang="en-US" smtClean="0"/>
              <a:pPr/>
              <a:t>08-Nov-24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F862E561-D891-4AB5-9FAA-9759490C6793}" type="slidenum">
              <a:rPr lang="en-US" smtClean="0"/>
              <a:pPr/>
              <a:t>‹#›</a:t>
            </a:fld>
            <a:endParaRPr lang="en-US"/>
          </a:p>
        </p:txBody>
      </p:sp>
    </p:spTree>
    <p:extLst>
      <p:ext uri="{BB962C8B-B14F-4D97-AF65-F5344CB8AC3E}">
        <p14:creationId xmlns:p14="http://schemas.microsoft.com/office/powerpoint/2010/main" val="34774011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hyperlink" Target="https://www.franklinphoneticschoolsunnyslope.com/home"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marguerite.mcpherson@fppsphoenix.net"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1" name="TextBox 40"/>
          <p:cNvSpPr txBox="1"/>
          <p:nvPr/>
        </p:nvSpPr>
        <p:spPr>
          <a:xfrm>
            <a:off x="277277" y="94997"/>
            <a:ext cx="4521927" cy="830997"/>
          </a:xfrm>
          <a:prstGeom prst="rect">
            <a:avLst/>
          </a:prstGeom>
          <a:noFill/>
        </p:spPr>
        <p:txBody>
          <a:bodyPr wrap="square" rtlCol="0">
            <a:spAutoFit/>
          </a:bodyPr>
          <a:lstStyle/>
          <a:p>
            <a:pPr algn="ctr"/>
            <a:r>
              <a:rPr lang="en-US" sz="2400" dirty="0">
                <a:latin typeface="KG Lego House" pitchFamily="2" charset="0"/>
              </a:rPr>
              <a:t>Franklin Phonetic Primary School Sunnyslope</a:t>
            </a:r>
          </a:p>
        </p:txBody>
      </p:sp>
      <p:sp>
        <p:nvSpPr>
          <p:cNvPr id="42" name="TextBox 41"/>
          <p:cNvSpPr txBox="1"/>
          <p:nvPr/>
        </p:nvSpPr>
        <p:spPr>
          <a:xfrm>
            <a:off x="0" y="898149"/>
            <a:ext cx="5457825" cy="584775"/>
          </a:xfrm>
          <a:prstGeom prst="rect">
            <a:avLst/>
          </a:prstGeom>
          <a:noFill/>
        </p:spPr>
        <p:txBody>
          <a:bodyPr wrap="square" rtlCol="0">
            <a:spAutoFit/>
          </a:bodyPr>
          <a:lstStyle/>
          <a:p>
            <a:pPr algn="ctr"/>
            <a:r>
              <a:rPr lang="en-US" sz="3200" dirty="0" smtClean="0">
                <a:latin typeface="KG Lego House" panose="02000503000000020004" pitchFamily="2" charset="0"/>
              </a:rPr>
              <a:t>Third </a:t>
            </a:r>
            <a:r>
              <a:rPr lang="en-US" sz="3200" dirty="0">
                <a:latin typeface="KG Lego House" panose="02000503000000020004" pitchFamily="2" charset="0"/>
              </a:rPr>
              <a:t>Grade Class</a:t>
            </a:r>
          </a:p>
        </p:txBody>
      </p:sp>
      <p:sp>
        <p:nvSpPr>
          <p:cNvPr id="43" name="TextBox 42"/>
          <p:cNvSpPr txBox="1"/>
          <p:nvPr/>
        </p:nvSpPr>
        <p:spPr>
          <a:xfrm>
            <a:off x="5343525" y="266949"/>
            <a:ext cx="2552700" cy="954107"/>
          </a:xfrm>
          <a:prstGeom prst="rect">
            <a:avLst/>
          </a:prstGeom>
          <a:noFill/>
        </p:spPr>
        <p:txBody>
          <a:bodyPr wrap="square" rtlCol="0" anchor="ctr">
            <a:spAutoFit/>
          </a:bodyPr>
          <a:lstStyle/>
          <a:p>
            <a:pPr algn="ctr"/>
            <a:endParaRPr lang="en-US" sz="1200" dirty="0">
              <a:latin typeface="Century Gothic" panose="020B0502020202020204" pitchFamily="34" charset="0"/>
            </a:endParaRPr>
          </a:p>
          <a:p>
            <a:pPr algn="ctr"/>
            <a:r>
              <a:rPr lang="en-US" sz="1600" b="1" dirty="0">
                <a:latin typeface="Life's A Beach" panose="02000603000000000000" pitchFamily="2" charset="0"/>
                <a:ea typeface="Life's A Beach" panose="02000603000000000000" pitchFamily="2" charset="0"/>
              </a:rPr>
              <a:t>Mrs. McPherson</a:t>
            </a:r>
          </a:p>
          <a:p>
            <a:pPr algn="ctr"/>
            <a:r>
              <a:rPr lang="en-US" sz="1600" b="1" dirty="0">
                <a:latin typeface="Life's A Beach" panose="02000603000000000000" pitchFamily="2" charset="0"/>
                <a:ea typeface="Life's A Beach" panose="02000603000000000000" pitchFamily="2" charset="0"/>
              </a:rPr>
              <a:t>602-870-6674, </a:t>
            </a:r>
            <a:r>
              <a:rPr lang="en-US" sz="1600" b="1" dirty="0" err="1">
                <a:latin typeface="Life's A Beach" panose="02000603000000000000" pitchFamily="2" charset="0"/>
                <a:ea typeface="Life's A Beach" panose="02000603000000000000" pitchFamily="2" charset="0"/>
              </a:rPr>
              <a:t>ext</a:t>
            </a:r>
            <a:r>
              <a:rPr lang="en-US" sz="1600" b="1" dirty="0">
                <a:latin typeface="Life's A Beach" panose="02000603000000000000" pitchFamily="2" charset="0"/>
                <a:ea typeface="Life's A Beach" panose="02000603000000000000" pitchFamily="2" charset="0"/>
              </a:rPr>
              <a:t> </a:t>
            </a:r>
            <a:r>
              <a:rPr lang="en-US" sz="1600" b="1" dirty="0" smtClean="0">
                <a:latin typeface="Life's A Beach" panose="02000603000000000000" pitchFamily="2" charset="0"/>
                <a:ea typeface="Life's A Beach" panose="02000603000000000000" pitchFamily="2" charset="0"/>
              </a:rPr>
              <a:t>503</a:t>
            </a:r>
            <a:endParaRPr lang="en-US" sz="1600" b="1" dirty="0">
              <a:latin typeface="Life's A Beach" panose="02000603000000000000" pitchFamily="2" charset="0"/>
              <a:ea typeface="Life's A Beach" panose="02000603000000000000" pitchFamily="2" charset="0"/>
            </a:endParaRPr>
          </a:p>
          <a:p>
            <a:pPr algn="ctr"/>
            <a:endParaRPr lang="en-US" sz="1200" dirty="0">
              <a:latin typeface="Century Gothic" panose="020B0502020202020204" pitchFamily="34" charset="0"/>
            </a:endParaRPr>
          </a:p>
        </p:txBody>
      </p:sp>
      <p:sp>
        <p:nvSpPr>
          <p:cNvPr id="44" name="TextBox 43"/>
          <p:cNvSpPr txBox="1"/>
          <p:nvPr/>
        </p:nvSpPr>
        <p:spPr>
          <a:xfrm>
            <a:off x="-47625" y="1670763"/>
            <a:ext cx="3933825" cy="276999"/>
          </a:xfrm>
          <a:prstGeom prst="rect">
            <a:avLst/>
          </a:prstGeom>
          <a:noFill/>
        </p:spPr>
        <p:txBody>
          <a:bodyPr wrap="square" rtlCol="0" anchor="ctr">
            <a:spAutoFit/>
          </a:bodyPr>
          <a:lstStyle/>
          <a:p>
            <a:pPr algn="ctr"/>
            <a:r>
              <a:rPr lang="en-US" sz="1200" dirty="0" smtClean="0">
                <a:latin typeface="KG Payphone" pitchFamily="2" charset="0"/>
              </a:rPr>
              <a:t>Week 14: </a:t>
            </a:r>
            <a:r>
              <a:rPr lang="en-US" sz="1200" dirty="0">
                <a:latin typeface="KG Payphone" pitchFamily="2" charset="0"/>
              </a:rPr>
              <a:t>Week </a:t>
            </a:r>
            <a:r>
              <a:rPr lang="en-US" sz="1200" dirty="0" smtClean="0">
                <a:latin typeface="KG Payphone" pitchFamily="2" charset="0"/>
              </a:rPr>
              <a:t>of.. November 11-15, 2024</a:t>
            </a:r>
            <a:endParaRPr lang="en-US" sz="1200" dirty="0">
              <a:latin typeface="KG Payphone" pitchFamily="2" charset="0"/>
            </a:endParaRPr>
          </a:p>
        </p:txBody>
      </p:sp>
      <p:sp>
        <p:nvSpPr>
          <p:cNvPr id="45" name="TextBox 44"/>
          <p:cNvSpPr txBox="1"/>
          <p:nvPr/>
        </p:nvSpPr>
        <p:spPr>
          <a:xfrm>
            <a:off x="195539" y="2066292"/>
            <a:ext cx="3490027" cy="430887"/>
          </a:xfrm>
          <a:prstGeom prst="rect">
            <a:avLst/>
          </a:prstGeom>
          <a:noFill/>
        </p:spPr>
        <p:txBody>
          <a:bodyPr wrap="square" rtlCol="0">
            <a:spAutoFit/>
          </a:bodyPr>
          <a:lstStyle/>
          <a:p>
            <a:pPr algn="ctr"/>
            <a:r>
              <a:rPr lang="en-US" sz="2200" dirty="0">
                <a:latin typeface="KG Lego House" pitchFamily="2" charset="0"/>
              </a:rPr>
              <a:t>A Peek at Our Week</a:t>
            </a:r>
          </a:p>
        </p:txBody>
      </p:sp>
      <p:sp>
        <p:nvSpPr>
          <p:cNvPr id="46" name="TextBox 45"/>
          <p:cNvSpPr txBox="1"/>
          <p:nvPr/>
        </p:nvSpPr>
        <p:spPr>
          <a:xfrm>
            <a:off x="4084524" y="4343084"/>
            <a:ext cx="3490027" cy="461665"/>
          </a:xfrm>
          <a:prstGeom prst="rect">
            <a:avLst/>
          </a:prstGeom>
          <a:noFill/>
        </p:spPr>
        <p:txBody>
          <a:bodyPr wrap="square" rtlCol="0">
            <a:spAutoFit/>
          </a:bodyPr>
          <a:lstStyle/>
          <a:p>
            <a:pPr algn="ctr"/>
            <a:r>
              <a:rPr lang="en-US" sz="2400" dirty="0" smtClean="0">
                <a:latin typeface="KG Lego House" pitchFamily="2" charset="0"/>
              </a:rPr>
              <a:t>Homework</a:t>
            </a:r>
            <a:endParaRPr lang="en-US" sz="2400" dirty="0">
              <a:latin typeface="KG Lego House" pitchFamily="2" charset="0"/>
            </a:endParaRPr>
          </a:p>
        </p:txBody>
      </p:sp>
      <p:sp>
        <p:nvSpPr>
          <p:cNvPr id="47" name="TextBox 46"/>
          <p:cNvSpPr txBox="1"/>
          <p:nvPr/>
        </p:nvSpPr>
        <p:spPr>
          <a:xfrm>
            <a:off x="4059319" y="1853376"/>
            <a:ext cx="3490027" cy="430887"/>
          </a:xfrm>
          <a:prstGeom prst="rect">
            <a:avLst/>
          </a:prstGeom>
          <a:noFill/>
        </p:spPr>
        <p:txBody>
          <a:bodyPr wrap="square" rtlCol="0">
            <a:spAutoFit/>
          </a:bodyPr>
          <a:lstStyle/>
          <a:p>
            <a:pPr algn="ctr"/>
            <a:r>
              <a:rPr lang="en-US" sz="2200" dirty="0">
                <a:latin typeface="KG Lego House" pitchFamily="2" charset="0"/>
              </a:rPr>
              <a:t>Upcoming Events</a:t>
            </a:r>
          </a:p>
        </p:txBody>
      </p:sp>
      <p:sp>
        <p:nvSpPr>
          <p:cNvPr id="2" name="TextBox 1">
            <a:extLst>
              <a:ext uri="{FF2B5EF4-FFF2-40B4-BE49-F238E27FC236}">
                <a16:creationId xmlns:a16="http://schemas.microsoft.com/office/drawing/2014/main" xmlns="" id="{B13DBB91-0B8F-43D4-B914-4594527998F2}"/>
              </a:ext>
            </a:extLst>
          </p:cNvPr>
          <p:cNvSpPr txBox="1"/>
          <p:nvPr/>
        </p:nvSpPr>
        <p:spPr>
          <a:xfrm>
            <a:off x="389589" y="1352550"/>
            <a:ext cx="6993222" cy="369332"/>
          </a:xfrm>
          <a:prstGeom prst="rect">
            <a:avLst/>
          </a:prstGeom>
          <a:noFill/>
        </p:spPr>
        <p:txBody>
          <a:bodyPr wrap="square" rtlCol="0">
            <a:spAutoFit/>
          </a:bodyPr>
          <a:lstStyle/>
          <a:p>
            <a:pPr algn="ctr"/>
            <a:r>
              <a:rPr lang="en-US" dirty="0">
                <a:hlinkClick r:id="rId4"/>
              </a:rPr>
              <a:t>https://www.franklinphoneticschoolsunnyslope.com/home</a:t>
            </a:r>
            <a:endParaRPr lang="en-US" dirty="0">
              <a:latin typeface="Century Gothic" panose="020B0502020202020204" pitchFamily="34" charset="0"/>
            </a:endParaRPr>
          </a:p>
        </p:txBody>
      </p:sp>
      <p:pic>
        <p:nvPicPr>
          <p:cNvPr id="19" name="Picture 2" descr="C:\Program Files (x86)\Microsoft Office\MEDIA\OFFICE12\Bullets\BD21298_.gif"/>
          <p:cNvPicPr>
            <a:picLocks noChangeAspect="1" noChangeArrowheads="1"/>
          </p:cNvPicPr>
          <p:nvPr/>
        </p:nvPicPr>
        <p:blipFill>
          <a:blip r:embed="rId5" cstate="print"/>
          <a:srcRect/>
          <a:stretch>
            <a:fillRect/>
          </a:stretch>
        </p:blipFill>
        <p:spPr bwMode="auto">
          <a:xfrm>
            <a:off x="3907547" y="2313125"/>
            <a:ext cx="261938" cy="261938"/>
          </a:xfrm>
          <a:prstGeom prst="rect">
            <a:avLst/>
          </a:prstGeom>
          <a:noFill/>
        </p:spPr>
      </p:pic>
      <p:pic>
        <p:nvPicPr>
          <p:cNvPr id="20" name="Picture 2" descr="C:\Program Files (x86)\Microsoft Office\MEDIA\OFFICE12\Bullets\BD21298_.gif"/>
          <p:cNvPicPr>
            <a:picLocks noChangeAspect="1" noChangeArrowheads="1"/>
          </p:cNvPicPr>
          <p:nvPr/>
        </p:nvPicPr>
        <p:blipFill>
          <a:blip r:embed="rId5" cstate="print"/>
          <a:srcRect/>
          <a:stretch>
            <a:fillRect/>
          </a:stretch>
        </p:blipFill>
        <p:spPr bwMode="auto">
          <a:xfrm rot="10800000">
            <a:off x="7363731" y="2423859"/>
            <a:ext cx="268372" cy="274806"/>
          </a:xfrm>
          <a:prstGeom prst="rect">
            <a:avLst/>
          </a:prstGeom>
          <a:noFill/>
        </p:spPr>
      </p:pic>
      <p:sp>
        <p:nvSpPr>
          <p:cNvPr id="21" name="TextBox 20"/>
          <p:cNvSpPr txBox="1"/>
          <p:nvPr/>
        </p:nvSpPr>
        <p:spPr>
          <a:xfrm>
            <a:off x="3829775" y="1566931"/>
            <a:ext cx="3906699" cy="738664"/>
          </a:xfrm>
          <a:prstGeom prst="rect">
            <a:avLst/>
          </a:prstGeom>
          <a:noFill/>
        </p:spPr>
        <p:txBody>
          <a:bodyPr wrap="square" rtlCol="0">
            <a:spAutoFit/>
          </a:bodyPr>
          <a:lstStyle/>
          <a:p>
            <a:pPr algn="ctr"/>
            <a:endParaRPr lang="en-US" sz="800" dirty="0">
              <a:latin typeface="KG Payphone" pitchFamily="2" charset="0"/>
            </a:endParaRPr>
          </a:p>
          <a:p>
            <a:pPr algn="ctr"/>
            <a:endParaRPr lang="en-US" sz="800" dirty="0">
              <a:latin typeface="KG Payphone" pitchFamily="2" charset="0"/>
            </a:endParaRPr>
          </a:p>
          <a:p>
            <a:pPr algn="ctr"/>
            <a:endParaRPr lang="en-US" sz="800" dirty="0" smtClean="0">
              <a:latin typeface="KG Payphone" pitchFamily="2" charset="0"/>
            </a:endParaRPr>
          </a:p>
          <a:p>
            <a:pPr algn="ctr"/>
            <a:endParaRPr lang="en-US" dirty="0">
              <a:latin typeface="KG Payphone" pitchFamily="2" charset="0"/>
            </a:endParaRPr>
          </a:p>
        </p:txBody>
      </p:sp>
      <p:sp>
        <p:nvSpPr>
          <p:cNvPr id="4" name="TextBox 3"/>
          <p:cNvSpPr txBox="1"/>
          <p:nvPr/>
        </p:nvSpPr>
        <p:spPr>
          <a:xfrm>
            <a:off x="4051510" y="1900855"/>
            <a:ext cx="3489215" cy="2616101"/>
          </a:xfrm>
          <a:prstGeom prst="rect">
            <a:avLst/>
          </a:prstGeom>
          <a:noFill/>
        </p:spPr>
        <p:txBody>
          <a:bodyPr wrap="square" rtlCol="0">
            <a:spAutoFit/>
          </a:bodyPr>
          <a:lstStyle/>
          <a:p>
            <a:pPr algn="ctr"/>
            <a:endParaRPr lang="en-US" b="1" dirty="0" smtClean="0">
              <a:latin typeface="KG Payphone" panose="02000000000000000000" pitchFamily="2" charset="0"/>
            </a:endParaRPr>
          </a:p>
          <a:p>
            <a:pPr algn="ctr"/>
            <a:endParaRPr lang="en-US" sz="1000" b="1" dirty="0" smtClean="0">
              <a:latin typeface="KG Payphone" panose="02000000000000000000" pitchFamily="2" charset="0"/>
            </a:endParaRPr>
          </a:p>
          <a:p>
            <a:pPr algn="ctr"/>
            <a:r>
              <a:rPr lang="en-US" sz="2000" b="1" dirty="0" smtClean="0">
                <a:latin typeface="KG Payphone" panose="02000000000000000000" pitchFamily="2" charset="0"/>
              </a:rPr>
              <a:t>Early Release on Friday, November 8 at 1 pm</a:t>
            </a:r>
          </a:p>
          <a:p>
            <a:pPr algn="ctr"/>
            <a:endParaRPr lang="en-US" sz="1600" b="1" dirty="0" smtClean="0">
              <a:latin typeface="KG Payphone" panose="02000000000000000000" pitchFamily="2" charset="0"/>
            </a:endParaRPr>
          </a:p>
          <a:p>
            <a:pPr algn="ctr"/>
            <a:r>
              <a:rPr lang="en-US" sz="2000" b="1" dirty="0" smtClean="0">
                <a:latin typeface="KG Payphone" panose="02000000000000000000" pitchFamily="2" charset="0"/>
              </a:rPr>
              <a:t>No School On Monday, November 11</a:t>
            </a:r>
          </a:p>
          <a:p>
            <a:pPr algn="ctr"/>
            <a:r>
              <a:rPr lang="en-US" b="1" dirty="0">
                <a:latin typeface="KG Payphone" panose="02000000000000000000" pitchFamily="2" charset="0"/>
              </a:rPr>
              <a:t>Veteran’s Day</a:t>
            </a:r>
          </a:p>
          <a:p>
            <a:pPr algn="ctr"/>
            <a:endParaRPr lang="en-US" b="1" dirty="0">
              <a:latin typeface="KG Payphone" panose="02000000000000000000" pitchFamily="2" charset="0"/>
            </a:endParaRPr>
          </a:p>
        </p:txBody>
      </p:sp>
      <p:sp>
        <p:nvSpPr>
          <p:cNvPr id="3" name="TextBox 2"/>
          <p:cNvSpPr txBox="1"/>
          <p:nvPr/>
        </p:nvSpPr>
        <p:spPr>
          <a:xfrm>
            <a:off x="4006637" y="4880949"/>
            <a:ext cx="3418864" cy="5678478"/>
          </a:xfrm>
          <a:prstGeom prst="rect">
            <a:avLst/>
          </a:prstGeom>
          <a:noFill/>
        </p:spPr>
        <p:txBody>
          <a:bodyPr wrap="square" rtlCol="0">
            <a:spAutoFit/>
          </a:bodyPr>
          <a:lstStyle/>
          <a:p>
            <a:pPr marL="55880">
              <a:lnSpc>
                <a:spcPct val="100000"/>
              </a:lnSpc>
              <a:spcBef>
                <a:spcPts val="640"/>
              </a:spcBef>
            </a:pPr>
            <a:r>
              <a:rPr lang="en-US" sz="1200" b="1" dirty="0" smtClean="0">
                <a:latin typeface="KG Miss Kindergarten"/>
                <a:cs typeface="KG Miss Kindergarten"/>
              </a:rPr>
              <a:t>Monday</a:t>
            </a:r>
            <a:r>
              <a:rPr lang="en-US" sz="1200" b="1" dirty="0">
                <a:latin typeface="KG Miss Kindergarten"/>
                <a:cs typeface="KG Miss Kindergarten"/>
              </a:rPr>
              <a:t>: </a:t>
            </a:r>
            <a:r>
              <a:rPr lang="en-US" sz="1200" dirty="0">
                <a:latin typeface="KG Miss Kindergarten"/>
                <a:cs typeface="KG Miss Kindergarten"/>
              </a:rPr>
              <a:t>shed, refuse, district, restrain, royal, objection, object, pleasure, measure, treasure, </a:t>
            </a:r>
            <a:r>
              <a:rPr lang="en-US" sz="1200" dirty="0" err="1">
                <a:latin typeface="KG Miss Kindergarten"/>
                <a:cs typeface="KG Miss Kindergarten"/>
              </a:rPr>
              <a:t>sh</a:t>
            </a:r>
            <a:r>
              <a:rPr lang="en-US" sz="1200" dirty="0">
                <a:latin typeface="KG Miss Kindergarten"/>
                <a:cs typeface="KG Miss Kindergarten"/>
              </a:rPr>
              <a:t>, </a:t>
            </a:r>
            <a:r>
              <a:rPr lang="en-US" sz="1200" dirty="0" err="1">
                <a:latin typeface="KG Miss Kindergarten"/>
                <a:cs typeface="KG Miss Kindergarten"/>
              </a:rPr>
              <a:t>ed</a:t>
            </a:r>
            <a:r>
              <a:rPr lang="en-US" sz="1200" dirty="0">
                <a:latin typeface="KG Miss Kindergarten"/>
                <a:cs typeface="KG Miss Kindergarten"/>
              </a:rPr>
              <a:t>, d, s, </a:t>
            </a:r>
            <a:r>
              <a:rPr lang="en-US" sz="1200" dirty="0" err="1">
                <a:latin typeface="KG Miss Kindergarten"/>
                <a:cs typeface="KG Miss Kindergarten"/>
              </a:rPr>
              <a:t>ai</a:t>
            </a:r>
            <a:r>
              <a:rPr lang="en-US" sz="1200" dirty="0">
                <a:latin typeface="KG Miss Kindergarten"/>
                <a:cs typeface="KG Miss Kindergarten"/>
              </a:rPr>
              <a:t>, oy, j, </a:t>
            </a:r>
            <a:r>
              <a:rPr lang="en-US" sz="1200" dirty="0" err="1">
                <a:latin typeface="KG Miss Kindergarten"/>
                <a:cs typeface="KG Miss Kindergarten"/>
              </a:rPr>
              <a:t>ti</a:t>
            </a:r>
            <a:r>
              <a:rPr lang="en-US" sz="1200" dirty="0">
                <a:latin typeface="KG Miss Kindergarten"/>
                <a:cs typeface="KG Miss Kindergarten"/>
              </a:rPr>
              <a:t>, </a:t>
            </a:r>
            <a:r>
              <a:rPr lang="en-US" sz="1200" dirty="0" err="1">
                <a:latin typeface="KG Miss Kindergarten"/>
                <a:cs typeface="KG Miss Kindergarten"/>
              </a:rPr>
              <a:t>ea</a:t>
            </a:r>
            <a:r>
              <a:rPr lang="en-US" sz="1200" dirty="0">
                <a:latin typeface="KG Miss Kindergarten"/>
                <a:cs typeface="KG Miss Kindergarten"/>
              </a:rPr>
              <a:t>, </a:t>
            </a:r>
            <a:r>
              <a:rPr lang="en-US" sz="1200" dirty="0" err="1">
                <a:latin typeface="KG Miss Kindergarten"/>
                <a:cs typeface="KG Miss Kindergarten"/>
              </a:rPr>
              <a:t>ur</a:t>
            </a:r>
            <a:endParaRPr lang="en-US" sz="1200" dirty="0">
              <a:latin typeface="KG Miss Kindergarten"/>
              <a:cs typeface="KG Miss Kindergarten"/>
            </a:endParaRPr>
          </a:p>
          <a:p>
            <a:pPr>
              <a:spcBef>
                <a:spcPts val="640"/>
              </a:spcBef>
            </a:pPr>
            <a:r>
              <a:rPr lang="en-US" sz="1200" dirty="0" smtClean="0">
                <a:latin typeface="KG Miss Kindergarten"/>
                <a:cs typeface="KG Miss Kindergarten"/>
              </a:rPr>
              <a:t>Math:  attached paper(s) done in class</a:t>
            </a:r>
          </a:p>
          <a:p>
            <a:pPr>
              <a:spcBef>
                <a:spcPts val="640"/>
              </a:spcBef>
            </a:pPr>
            <a:endParaRPr lang="en-US" sz="600" dirty="0">
              <a:latin typeface="KG Miss Kindergarten"/>
              <a:cs typeface="KG Miss Kindergarten"/>
            </a:endParaRPr>
          </a:p>
          <a:p>
            <a:pPr marL="55880">
              <a:lnSpc>
                <a:spcPct val="100000"/>
              </a:lnSpc>
              <a:spcBef>
                <a:spcPts val="640"/>
              </a:spcBef>
            </a:pPr>
            <a:r>
              <a:rPr lang="en-US" sz="1200" b="1" dirty="0" smtClean="0">
                <a:latin typeface="KG Miss Kindergarten"/>
                <a:cs typeface="KG Miss Kindergarten"/>
              </a:rPr>
              <a:t>Tuesday: </a:t>
            </a:r>
            <a:r>
              <a:rPr lang="en-US" sz="1200" dirty="0">
                <a:latin typeface="KG Miss Kindergarten"/>
                <a:cs typeface="KG Miss Kindergarten"/>
              </a:rPr>
              <a:t>navy, forty, fourteen, fourth, four, population, proper, judge, weather, whether, n, or, </a:t>
            </a:r>
            <a:r>
              <a:rPr lang="en-US" sz="1200" dirty="0" err="1">
                <a:latin typeface="KG Miss Kindergarten"/>
                <a:cs typeface="KG Miss Kindergarten"/>
              </a:rPr>
              <a:t>ee</a:t>
            </a:r>
            <a:r>
              <a:rPr lang="en-US" sz="1200" dirty="0">
                <a:latin typeface="KG Miss Kindergarten"/>
                <a:cs typeface="KG Miss Kindergarten"/>
              </a:rPr>
              <a:t>, </a:t>
            </a:r>
            <a:r>
              <a:rPr lang="en-US" sz="1200" dirty="0" err="1">
                <a:latin typeface="KG Miss Kindergarten"/>
                <a:cs typeface="KG Miss Kindergarten"/>
              </a:rPr>
              <a:t>ou</a:t>
            </a:r>
            <a:r>
              <a:rPr lang="en-US" sz="1200" dirty="0">
                <a:latin typeface="KG Miss Kindergarten"/>
                <a:cs typeface="KG Miss Kindergarten"/>
              </a:rPr>
              <a:t>, f, p, </a:t>
            </a:r>
            <a:r>
              <a:rPr lang="en-US" sz="1200" dirty="0" err="1">
                <a:latin typeface="KG Miss Kindergarten"/>
                <a:cs typeface="KG Miss Kindergarten"/>
              </a:rPr>
              <a:t>er</a:t>
            </a:r>
            <a:r>
              <a:rPr lang="en-US" sz="1200" dirty="0">
                <a:latin typeface="KG Miss Kindergarten"/>
                <a:cs typeface="KG Miss Kindergarten"/>
              </a:rPr>
              <a:t>, w, </a:t>
            </a:r>
            <a:r>
              <a:rPr lang="en-US" sz="1200" dirty="0" err="1">
                <a:latin typeface="KG Miss Kindergarten"/>
                <a:cs typeface="KG Miss Kindergarten"/>
              </a:rPr>
              <a:t>th</a:t>
            </a:r>
            <a:r>
              <a:rPr lang="en-US" sz="1200" dirty="0">
                <a:latin typeface="KG Miss Kindergarten"/>
                <a:cs typeface="KG Miss Kindergarten"/>
              </a:rPr>
              <a:t>, </a:t>
            </a:r>
            <a:r>
              <a:rPr lang="en-US" sz="1200" dirty="0" err="1">
                <a:latin typeface="KG Miss Kindergarten"/>
                <a:cs typeface="KG Miss Kindergarten"/>
              </a:rPr>
              <a:t>wh</a:t>
            </a:r>
            <a:endParaRPr lang="en-US" sz="1200" dirty="0">
              <a:latin typeface="KG Miss Kindergarten"/>
              <a:cs typeface="KG Miss Kindergarten"/>
            </a:endParaRPr>
          </a:p>
          <a:p>
            <a:pPr marL="55880">
              <a:lnSpc>
                <a:spcPct val="100000"/>
              </a:lnSpc>
              <a:spcBef>
                <a:spcPts val="640"/>
              </a:spcBef>
            </a:pPr>
            <a:r>
              <a:rPr lang="en-US" sz="1200" dirty="0" smtClean="0">
                <a:latin typeface="KG Miss Kindergarten"/>
                <a:cs typeface="KG Miss Kindergarten"/>
              </a:rPr>
              <a:t>Math:  attached paper(s) </a:t>
            </a:r>
            <a:r>
              <a:rPr lang="en-US" sz="1200" dirty="0">
                <a:latin typeface="KG Miss Kindergarten"/>
                <a:cs typeface="KG Miss Kindergarten"/>
              </a:rPr>
              <a:t>done in class</a:t>
            </a:r>
          </a:p>
          <a:p>
            <a:pPr marL="55880">
              <a:spcBef>
                <a:spcPts val="640"/>
              </a:spcBef>
            </a:pPr>
            <a:endParaRPr lang="en-US" sz="600" dirty="0" smtClean="0">
              <a:latin typeface="KG Miss Kindergarten"/>
              <a:cs typeface="KG Miss Kindergarten"/>
            </a:endParaRPr>
          </a:p>
          <a:p>
            <a:pPr marL="55880">
              <a:lnSpc>
                <a:spcPct val="100000"/>
              </a:lnSpc>
              <a:spcBef>
                <a:spcPts val="640"/>
              </a:spcBef>
            </a:pPr>
            <a:r>
              <a:rPr lang="en-US" sz="1200" b="1" dirty="0" smtClean="0">
                <a:latin typeface="KG Miss Kindergarten"/>
                <a:cs typeface="KG Miss Kindergarten"/>
              </a:rPr>
              <a:t>Wednesday: </a:t>
            </a:r>
            <a:r>
              <a:rPr lang="en-US" sz="1200" dirty="0">
                <a:latin typeface="KG Miss Kindergarten"/>
                <a:cs typeface="KG Miss Kindergarten"/>
              </a:rPr>
              <a:t>worth, contain, figure, sudden, instead, throw, threw, personal, everything, rate, c, g, I, ow, </a:t>
            </a:r>
            <a:r>
              <a:rPr lang="en-US" sz="1200" dirty="0" err="1">
                <a:latin typeface="KG Miss Kindergarten"/>
                <a:cs typeface="KG Miss Kindergarten"/>
              </a:rPr>
              <a:t>ew</a:t>
            </a:r>
            <a:r>
              <a:rPr lang="en-US" sz="1200" dirty="0">
                <a:latin typeface="KG Miss Kindergarten"/>
                <a:cs typeface="KG Miss Kindergarten"/>
              </a:rPr>
              <a:t>, </a:t>
            </a:r>
            <a:r>
              <a:rPr lang="en-US" sz="1200" dirty="0" err="1">
                <a:latin typeface="KG Miss Kindergarten"/>
                <a:cs typeface="KG Miss Kindergarten"/>
              </a:rPr>
              <a:t>ce</a:t>
            </a:r>
            <a:r>
              <a:rPr lang="en-US" sz="1200" dirty="0">
                <a:latin typeface="KG Miss Kindergarten"/>
                <a:cs typeface="KG Miss Kindergarten"/>
              </a:rPr>
              <a:t>, a, ng, r, e</a:t>
            </a:r>
          </a:p>
          <a:p>
            <a:pPr marL="55880">
              <a:lnSpc>
                <a:spcPct val="100000"/>
              </a:lnSpc>
              <a:spcBef>
                <a:spcPts val="640"/>
              </a:spcBef>
            </a:pPr>
            <a:r>
              <a:rPr lang="en-US" sz="1200" dirty="0" smtClean="0">
                <a:latin typeface="KG Miss Kindergarten"/>
                <a:cs typeface="KG Miss Kindergarten"/>
              </a:rPr>
              <a:t>Math:  attached paper(s</a:t>
            </a:r>
            <a:r>
              <a:rPr lang="en-US" sz="1200" dirty="0">
                <a:latin typeface="KG Miss Kindergarten"/>
                <a:cs typeface="KG Miss Kindergarten"/>
              </a:rPr>
              <a:t>) done in class</a:t>
            </a:r>
            <a:endParaRPr lang="en-US" sz="600" dirty="0">
              <a:latin typeface="KG Miss Kindergarten"/>
              <a:cs typeface="KG Miss Kindergarten"/>
            </a:endParaRPr>
          </a:p>
          <a:p>
            <a:pPr>
              <a:lnSpc>
                <a:spcPct val="100000"/>
              </a:lnSpc>
              <a:spcBef>
                <a:spcPts val="640"/>
              </a:spcBef>
            </a:pPr>
            <a:endParaRPr lang="en-US" sz="1200" dirty="0">
              <a:latin typeface="KG Miss Kindergarten"/>
              <a:cs typeface="KG Miss Kindergarten"/>
            </a:endParaRPr>
          </a:p>
          <a:p>
            <a:pPr>
              <a:lnSpc>
                <a:spcPct val="100000"/>
              </a:lnSpc>
              <a:spcBef>
                <a:spcPts val="640"/>
              </a:spcBef>
            </a:pPr>
            <a:endParaRPr lang="en-US" sz="600" dirty="0" smtClean="0">
              <a:latin typeface="KG Miss Kindergarten"/>
              <a:cs typeface="KG Miss Kindergarten"/>
            </a:endParaRPr>
          </a:p>
          <a:p>
            <a:pPr marL="55880"/>
            <a:r>
              <a:rPr lang="en-US" sz="1200" b="1" dirty="0" smtClean="0">
                <a:latin typeface="KG Miss Kindergarten"/>
                <a:cs typeface="KG Miss Kindergarten"/>
              </a:rPr>
              <a:t>Thursday:  </a:t>
            </a:r>
            <a:r>
              <a:rPr lang="en-US" sz="1200" dirty="0" smtClean="0">
                <a:latin typeface="KG Miss Kindergarten"/>
                <a:cs typeface="KG Miss Kindergarten"/>
              </a:rPr>
              <a:t>Missed spelling words and phonograms.</a:t>
            </a:r>
            <a:endParaRPr lang="en-US" sz="1200" dirty="0">
              <a:latin typeface="KG Miss Kindergarten"/>
              <a:cs typeface="KG Miss Kindergarten"/>
            </a:endParaRPr>
          </a:p>
          <a:p>
            <a:pPr marL="55880"/>
            <a:r>
              <a:rPr lang="en-US" sz="1200" dirty="0">
                <a:latin typeface="KG Miss Kindergarten"/>
                <a:cs typeface="KG Miss Kindergarten"/>
              </a:rPr>
              <a:t>Math:  attached paper(s) done in class</a:t>
            </a:r>
            <a:endParaRPr lang="en-US" sz="600" dirty="0">
              <a:latin typeface="KG Miss Kindergarten"/>
              <a:cs typeface="KG Miss Kindergarten"/>
            </a:endParaRPr>
          </a:p>
          <a:p>
            <a:pPr marL="55880"/>
            <a:endParaRPr lang="en-US" sz="1200" dirty="0" smtClean="0">
              <a:latin typeface="KG Miss Kindergarten"/>
              <a:cs typeface="KG Miss Kindergarten"/>
            </a:endParaRPr>
          </a:p>
          <a:p>
            <a:pPr marL="55880">
              <a:spcBef>
                <a:spcPts val="640"/>
              </a:spcBef>
            </a:pPr>
            <a:endParaRPr lang="en-US" sz="800" dirty="0" smtClean="0">
              <a:latin typeface="KG Miss Kindergarten"/>
              <a:cs typeface="KG Miss Kindergarten"/>
            </a:endParaRPr>
          </a:p>
          <a:p>
            <a:pPr marL="55880">
              <a:spcBef>
                <a:spcPts val="640"/>
              </a:spcBef>
            </a:pPr>
            <a:r>
              <a:rPr lang="en-US" sz="1200" b="1" dirty="0" smtClean="0">
                <a:latin typeface="KG Miss Kindergarten"/>
                <a:cs typeface="KG Miss Kindergarten"/>
              </a:rPr>
              <a:t>   </a:t>
            </a:r>
            <a:r>
              <a:rPr lang="en-US" sz="1600" b="1" dirty="0" smtClean="0">
                <a:latin typeface="KG Miss Kindergarten"/>
                <a:cs typeface="KG Miss Kindergarten"/>
              </a:rPr>
              <a:t>Friday: No Homework Friday</a:t>
            </a:r>
            <a:endParaRPr lang="en-US" sz="1600" dirty="0">
              <a:latin typeface="KG Miss Kindergarten"/>
              <a:cs typeface="KG Miss Kindergarten"/>
            </a:endParaRPr>
          </a:p>
          <a:p>
            <a:pPr marL="55880">
              <a:spcBef>
                <a:spcPts val="640"/>
              </a:spcBef>
            </a:pPr>
            <a:endParaRPr lang="en-US" sz="1400" dirty="0">
              <a:latin typeface="KG Miss Kindergarten"/>
              <a:cs typeface="KG Miss Kindergarten"/>
            </a:endParaRPr>
          </a:p>
          <a:p>
            <a:pPr marL="55880">
              <a:lnSpc>
                <a:spcPct val="100000"/>
              </a:lnSpc>
              <a:spcBef>
                <a:spcPts val="640"/>
              </a:spcBef>
            </a:pPr>
            <a:endParaRPr lang="en-US" sz="1400" dirty="0">
              <a:latin typeface="KG Miss Kindergarten"/>
              <a:cs typeface="KG Miss Kindergarten"/>
            </a:endParaRPr>
          </a:p>
        </p:txBody>
      </p:sp>
      <p:sp>
        <p:nvSpPr>
          <p:cNvPr id="22" name="TextBox 21"/>
          <p:cNvSpPr txBox="1"/>
          <p:nvPr/>
        </p:nvSpPr>
        <p:spPr>
          <a:xfrm>
            <a:off x="134238" y="2767781"/>
            <a:ext cx="3676650" cy="4031873"/>
          </a:xfrm>
          <a:prstGeom prst="rect">
            <a:avLst/>
          </a:prstGeom>
          <a:noFill/>
        </p:spPr>
        <p:txBody>
          <a:bodyPr wrap="square" rtlCol="0" anchor="ctr">
            <a:spAutoFit/>
          </a:bodyPr>
          <a:lstStyle/>
          <a:p>
            <a:r>
              <a:rPr lang="en-US" sz="1200" dirty="0" smtClean="0">
                <a:latin typeface="KG Lego House" panose="02000503000000020004" pitchFamily="2" charset="0"/>
              </a:rPr>
              <a:t> </a:t>
            </a:r>
            <a:r>
              <a:rPr lang="en-US" sz="1200" b="1" dirty="0" smtClean="0">
                <a:latin typeface="KG Lego House" panose="02000503000000020004" pitchFamily="2" charset="0"/>
              </a:rPr>
              <a:t>History/Science/Social </a:t>
            </a:r>
            <a:r>
              <a:rPr lang="en-US" sz="1200" b="1" dirty="0">
                <a:latin typeface="KG Lego House" panose="02000503000000020004" pitchFamily="2" charset="0"/>
              </a:rPr>
              <a:t>Studies</a:t>
            </a:r>
            <a:r>
              <a:rPr lang="en-US" sz="1200" b="1" dirty="0" smtClean="0">
                <a:latin typeface="KG Lego House" panose="02000503000000020004" pitchFamily="2" charset="0"/>
              </a:rPr>
              <a:t>:</a:t>
            </a:r>
          </a:p>
          <a:p>
            <a:r>
              <a:rPr lang="en-US" sz="1200" dirty="0" smtClean="0">
                <a:latin typeface="KG Lego House" panose="02000503000000020004" pitchFamily="2" charset="0"/>
              </a:rPr>
              <a:t>“Magician of the Sea,” “Water All Around Us”</a:t>
            </a:r>
          </a:p>
          <a:p>
            <a:endParaRPr lang="en-US" sz="1200" dirty="0">
              <a:latin typeface="KG Lego House" panose="02000503000000020004" pitchFamily="2" charset="0"/>
            </a:endParaRPr>
          </a:p>
          <a:p>
            <a:r>
              <a:rPr lang="en-US" sz="1200" b="1" dirty="0">
                <a:latin typeface="KG Lego House" panose="02000503000000020004" pitchFamily="2" charset="0"/>
              </a:rPr>
              <a:t>Language:</a:t>
            </a:r>
            <a:r>
              <a:rPr lang="en-US" sz="1200" dirty="0">
                <a:latin typeface="KG Lego House" panose="02000503000000020004" pitchFamily="2" charset="0"/>
              </a:rPr>
              <a:t> </a:t>
            </a:r>
            <a:r>
              <a:rPr lang="en-US" sz="1200" b="1" dirty="0" smtClean="0">
                <a:latin typeface="KG Lego House" panose="02000503000000020004" pitchFamily="2" charset="0"/>
              </a:rPr>
              <a:t>Reading: </a:t>
            </a:r>
            <a:r>
              <a:rPr lang="en-US" sz="1200" dirty="0" smtClean="0">
                <a:latin typeface="KG Lego House" panose="02000503000000020004" pitchFamily="2" charset="0"/>
              </a:rPr>
              <a:t> “”The Country Mouse and the city Mouse” </a:t>
            </a:r>
            <a:endParaRPr lang="en-US" sz="1200" dirty="0">
              <a:latin typeface="KG Lego House" panose="02000503000000020004" pitchFamily="2" charset="0"/>
            </a:endParaRPr>
          </a:p>
          <a:p>
            <a:endParaRPr lang="en-US" sz="1200" dirty="0" smtClean="0">
              <a:latin typeface="KG Lego House" panose="02000503000000020004" pitchFamily="2" charset="0"/>
            </a:endParaRPr>
          </a:p>
          <a:p>
            <a:r>
              <a:rPr lang="en-US" sz="1200" b="1" dirty="0" smtClean="0">
                <a:latin typeface="KG Lego House" panose="02000503000000020004" pitchFamily="2" charset="0"/>
              </a:rPr>
              <a:t>Math:</a:t>
            </a:r>
            <a:r>
              <a:rPr lang="en-US" sz="1200" dirty="0" smtClean="0">
                <a:latin typeface="KG Lego House" panose="02000503000000020004" pitchFamily="2" charset="0"/>
              </a:rPr>
              <a:t>, Word Problems, making change, writing checks, line graphs to show temperature, adding money, the first ten perfect squares, subtraction, using comparison symbols with math problems, polygons, square roots, adding and subtracting fractions, calendar with questions</a:t>
            </a:r>
          </a:p>
          <a:p>
            <a:endParaRPr lang="en-US" sz="1200" b="1" dirty="0">
              <a:latin typeface="KG Lego House" panose="02000503000000020004" pitchFamily="2" charset="0"/>
            </a:endParaRPr>
          </a:p>
          <a:p>
            <a:r>
              <a:rPr lang="en-US" sz="1600" b="1" dirty="0" smtClean="0">
                <a:latin typeface="Happy Monkey" panose="02000500000000020004" pitchFamily="2" charset="0"/>
              </a:rPr>
              <a:t>Your student will be working with Mrs. Panthaky on Wednesday and Thursday afternoons for persuasive and </a:t>
            </a:r>
            <a:r>
              <a:rPr lang="en-US" sz="1600" b="1" smtClean="0">
                <a:latin typeface="Happy Monkey" panose="02000500000000020004" pitchFamily="2" charset="0"/>
              </a:rPr>
              <a:t>opinion writing.</a:t>
            </a:r>
            <a:endParaRPr lang="en-US" sz="1600" dirty="0">
              <a:latin typeface="Happy Monkey" panose="02000500000000020004" pitchFamily="2" charset="0"/>
            </a:endParaRPr>
          </a:p>
        </p:txBody>
      </p:sp>
      <p:sp>
        <p:nvSpPr>
          <p:cNvPr id="5" name="TextBox 4"/>
          <p:cNvSpPr txBox="1"/>
          <p:nvPr/>
        </p:nvSpPr>
        <p:spPr>
          <a:xfrm>
            <a:off x="760033" y="7630072"/>
            <a:ext cx="2547661" cy="461665"/>
          </a:xfrm>
          <a:prstGeom prst="rect">
            <a:avLst/>
          </a:prstGeom>
          <a:noFill/>
        </p:spPr>
        <p:txBody>
          <a:bodyPr wrap="square" rtlCol="0">
            <a:spAutoFit/>
          </a:bodyPr>
          <a:lstStyle/>
          <a:p>
            <a:pPr algn="ctr"/>
            <a:r>
              <a:rPr lang="en-US" sz="2400" b="1" dirty="0" smtClean="0">
                <a:latin typeface="HP Simplified Light" panose="020B0406020204020204" pitchFamily="34" charset="0"/>
              </a:rPr>
              <a:t>FIELD TRIP</a:t>
            </a:r>
            <a:endParaRPr lang="en-US" sz="2400" b="1" dirty="0">
              <a:latin typeface="HP Simplified Light" panose="020B0406020204020204" pitchFamily="34" charset="0"/>
            </a:endParaRPr>
          </a:p>
        </p:txBody>
      </p:sp>
      <p:sp>
        <p:nvSpPr>
          <p:cNvPr id="7" name="TextBox 6"/>
          <p:cNvSpPr txBox="1"/>
          <p:nvPr/>
        </p:nvSpPr>
        <p:spPr>
          <a:xfrm>
            <a:off x="195539" y="8253662"/>
            <a:ext cx="3566836" cy="1477328"/>
          </a:xfrm>
          <a:prstGeom prst="rect">
            <a:avLst/>
          </a:prstGeom>
          <a:noFill/>
        </p:spPr>
        <p:txBody>
          <a:bodyPr wrap="square" rtlCol="0">
            <a:spAutoFit/>
          </a:bodyPr>
          <a:lstStyle/>
          <a:p>
            <a:pPr algn="ctr"/>
            <a:r>
              <a:rPr lang="en-US" dirty="0" smtClean="0">
                <a:latin typeface="KG Lego House" panose="02000503000000020004" pitchFamily="2" charset="0"/>
              </a:rPr>
              <a:t>We will be going to the Pioneer Living Museum on Wednesday, November 13</a:t>
            </a:r>
            <a:r>
              <a:rPr lang="en-US" baseline="30000" dirty="0" smtClean="0">
                <a:latin typeface="KG Lego House" panose="02000503000000020004" pitchFamily="2" charset="0"/>
              </a:rPr>
              <a:t>th</a:t>
            </a:r>
            <a:r>
              <a:rPr lang="en-US" dirty="0" smtClean="0">
                <a:latin typeface="KG Lego House" panose="02000503000000020004" pitchFamily="2" charset="0"/>
              </a:rPr>
              <a:t>, and will be gone from 9:30 am to 2:30 pm.</a:t>
            </a:r>
            <a:endParaRPr lang="en-US" dirty="0">
              <a:latin typeface="KG Lego House" panose="02000503000000020004" pitchFamily="2" charset="0"/>
            </a:endParaRPr>
          </a:p>
        </p:txBody>
      </p:sp>
    </p:spTree>
    <p:extLst>
      <p:ext uri="{BB962C8B-B14F-4D97-AF65-F5344CB8AC3E}">
        <p14:creationId xmlns:p14="http://schemas.microsoft.com/office/powerpoint/2010/main" val="246112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0"/>
            <a:ext cx="7772400" cy="10058400"/>
          </a:xfrm>
          <a:prstGeom prst="rect">
            <a:avLst/>
          </a:prstGeom>
        </p:spPr>
      </p:pic>
      <p:sp>
        <p:nvSpPr>
          <p:cNvPr id="3" name="TextBox 2"/>
          <p:cNvSpPr txBox="1"/>
          <p:nvPr/>
        </p:nvSpPr>
        <p:spPr>
          <a:xfrm>
            <a:off x="265719" y="1651870"/>
            <a:ext cx="6340637" cy="1200329"/>
          </a:xfrm>
          <a:prstGeom prst="rect">
            <a:avLst/>
          </a:prstGeom>
          <a:noFill/>
        </p:spPr>
        <p:txBody>
          <a:bodyPr wrap="square" rtlCol="0">
            <a:spAutoFit/>
          </a:bodyPr>
          <a:lstStyle/>
          <a:p>
            <a:r>
              <a:rPr lang="en-US" sz="2400" b="1" dirty="0" smtClean="0">
                <a:solidFill>
                  <a:schemeClr val="accent5">
                    <a:lumMod val="75000"/>
                  </a:schemeClr>
                </a:solidFill>
                <a:latin typeface="KG Payphone" panose="02000000000000000000" pitchFamily="2" charset="0"/>
              </a:rPr>
              <a:t>Please remind your student to cover their mouth and nose when they cough and/or sneeze</a:t>
            </a:r>
            <a:endParaRPr lang="en-US" sz="2400" b="1" dirty="0">
              <a:solidFill>
                <a:schemeClr val="accent5">
                  <a:lumMod val="75000"/>
                </a:schemeClr>
              </a:solidFill>
              <a:latin typeface="KG Payphone" panose="02000000000000000000" pitchFamily="2" charset="0"/>
            </a:endParaRPr>
          </a:p>
        </p:txBody>
      </p:sp>
      <p:sp>
        <p:nvSpPr>
          <p:cNvPr id="4" name="TextBox 3"/>
          <p:cNvSpPr txBox="1"/>
          <p:nvPr/>
        </p:nvSpPr>
        <p:spPr>
          <a:xfrm>
            <a:off x="469738" y="389390"/>
            <a:ext cx="7064537" cy="707886"/>
          </a:xfrm>
          <a:prstGeom prst="rect">
            <a:avLst/>
          </a:prstGeom>
          <a:noFill/>
        </p:spPr>
        <p:txBody>
          <a:bodyPr wrap="square" rtlCol="0">
            <a:spAutoFit/>
          </a:bodyPr>
          <a:lstStyle/>
          <a:p>
            <a:pPr lvl="0" algn="ctr" defTabSz="509412"/>
            <a:r>
              <a:rPr lang="en-US" sz="2000" b="1" dirty="0" smtClean="0">
                <a:solidFill>
                  <a:prstClr val="black"/>
                </a:solidFill>
                <a:latin typeface="KG Lego House" panose="02000503000000020004" pitchFamily="2" charset="0"/>
                <a:cs typeface="Century Gothic"/>
              </a:rPr>
              <a:t>THANK YOU for sending in treats for the children for our mini-party on October 31</a:t>
            </a:r>
            <a:r>
              <a:rPr lang="en-US" sz="2000" b="1" baseline="30000" dirty="0" smtClean="0">
                <a:solidFill>
                  <a:prstClr val="black"/>
                </a:solidFill>
                <a:latin typeface="KG Lego House" panose="02000503000000020004" pitchFamily="2" charset="0"/>
                <a:cs typeface="Century Gothic"/>
              </a:rPr>
              <a:t>st</a:t>
            </a:r>
            <a:r>
              <a:rPr lang="en-US" sz="2000" b="1" dirty="0" smtClean="0">
                <a:solidFill>
                  <a:prstClr val="black"/>
                </a:solidFill>
                <a:latin typeface="KG Lego House" panose="02000503000000020004" pitchFamily="2" charset="0"/>
                <a:cs typeface="Century Gothic"/>
              </a:rPr>
              <a:t>!</a:t>
            </a:r>
            <a:endParaRPr lang="en-US" sz="2000" b="1" dirty="0">
              <a:solidFill>
                <a:prstClr val="black"/>
              </a:solidFill>
              <a:latin typeface="KG Lego House" panose="02000503000000020004" pitchFamily="2" charset="0"/>
              <a:cs typeface="Century Gothic"/>
            </a:endParaRPr>
          </a:p>
        </p:txBody>
      </p:sp>
      <p:sp>
        <p:nvSpPr>
          <p:cNvPr id="5" name="Rectangle 4"/>
          <p:cNvSpPr/>
          <p:nvPr/>
        </p:nvSpPr>
        <p:spPr>
          <a:xfrm>
            <a:off x="1209675" y="8853071"/>
            <a:ext cx="6134100" cy="954107"/>
          </a:xfrm>
          <a:prstGeom prst="rect">
            <a:avLst/>
          </a:prstGeom>
        </p:spPr>
        <p:txBody>
          <a:bodyPr wrap="square">
            <a:spAutoFit/>
          </a:bodyPr>
          <a:lstStyle/>
          <a:p>
            <a:pPr algn="ctr"/>
            <a:r>
              <a:rPr lang="en-US" sz="2000" b="1" dirty="0">
                <a:ln w="47625">
                  <a:noFill/>
                </a:ln>
                <a:solidFill>
                  <a:prstClr val="black"/>
                </a:solidFill>
                <a:latin typeface="Life's A Beach" panose="02000603000000000000" pitchFamily="2" charset="0"/>
                <a:ea typeface="Life's A Beach" panose="02000603000000000000" pitchFamily="2" charset="0"/>
                <a:cs typeface="Century Gothic"/>
              </a:rPr>
              <a:t>You can reach me at:</a:t>
            </a:r>
          </a:p>
          <a:p>
            <a:pPr algn="ctr"/>
            <a:r>
              <a:rPr lang="en-US" dirty="0" smtClean="0">
                <a:latin typeface="Life's A Beach" panose="02000603000000000000" pitchFamily="2" charset="0"/>
                <a:ea typeface="Life's A Beach" panose="02000603000000000000" pitchFamily="2" charset="0"/>
                <a:hlinkClick r:id="rId3"/>
              </a:rPr>
              <a:t>marguerite.mcpherson@fppsphoenix.net</a:t>
            </a:r>
            <a:endParaRPr lang="en-US" dirty="0" smtClean="0">
              <a:latin typeface="Life's A Beach" panose="02000603000000000000" pitchFamily="2" charset="0"/>
              <a:ea typeface="Life's A Beach" panose="02000603000000000000" pitchFamily="2" charset="0"/>
            </a:endParaRPr>
          </a:p>
          <a:p>
            <a:pPr algn="ctr"/>
            <a:r>
              <a:rPr lang="en-US" b="1" dirty="0" smtClean="0">
                <a:solidFill>
                  <a:prstClr val="black"/>
                </a:solidFill>
                <a:latin typeface="Life's A Beach" panose="02000603000000000000" pitchFamily="2" charset="0"/>
                <a:ea typeface="Life's A Beach" panose="02000603000000000000" pitchFamily="2" charset="0"/>
                <a:cs typeface="Century Gothic"/>
              </a:rPr>
              <a:t>602-870-6674, extension 503</a:t>
            </a:r>
            <a:endParaRPr lang="en-US" b="1" dirty="0">
              <a:solidFill>
                <a:prstClr val="black"/>
              </a:solidFill>
              <a:latin typeface="Century Gothic"/>
              <a:cs typeface="Century Gothic"/>
            </a:endParaRPr>
          </a:p>
        </p:txBody>
      </p:sp>
      <p:sp>
        <p:nvSpPr>
          <p:cNvPr id="6" name="TextBox 5"/>
          <p:cNvSpPr txBox="1"/>
          <p:nvPr/>
        </p:nvSpPr>
        <p:spPr>
          <a:xfrm>
            <a:off x="265719" y="3367041"/>
            <a:ext cx="3354762" cy="3416320"/>
          </a:xfrm>
          <a:prstGeom prst="rect">
            <a:avLst/>
          </a:prstGeom>
          <a:noFill/>
        </p:spPr>
        <p:txBody>
          <a:bodyPr wrap="square" rtlCol="0">
            <a:spAutoFit/>
          </a:bodyPr>
          <a:lstStyle/>
          <a:p>
            <a:pPr algn="ctr" defTabSz="509412"/>
            <a:r>
              <a:rPr lang="en-US" sz="2400" b="1" dirty="0" smtClean="0">
                <a:solidFill>
                  <a:srgbClr val="7030A0"/>
                </a:solidFill>
                <a:latin typeface="Happy Monkey" panose="02000500000000020004" pitchFamily="2" charset="0"/>
                <a:ea typeface="HelloHappy" pitchFamily="2" charset="0"/>
                <a:cs typeface="Century Gothic"/>
              </a:rPr>
              <a:t>PLEASE work with your students to learn their </a:t>
            </a:r>
            <a:r>
              <a:rPr lang="en-US" sz="2400" b="1" u="sng" dirty="0" smtClean="0">
                <a:solidFill>
                  <a:srgbClr val="7030A0"/>
                </a:solidFill>
                <a:latin typeface="Happy Monkey" panose="02000500000000020004" pitchFamily="2" charset="0"/>
                <a:ea typeface="HelloHappy" pitchFamily="2" charset="0"/>
                <a:cs typeface="Century Gothic"/>
              </a:rPr>
              <a:t>math facts</a:t>
            </a:r>
            <a:r>
              <a:rPr lang="en-US" sz="2400" b="1" dirty="0" smtClean="0">
                <a:solidFill>
                  <a:srgbClr val="7030A0"/>
                </a:solidFill>
                <a:latin typeface="Happy Monkey" panose="02000500000000020004" pitchFamily="2" charset="0"/>
                <a:ea typeface="HelloHappy" pitchFamily="2" charset="0"/>
                <a:cs typeface="Century Gothic"/>
              </a:rPr>
              <a:t>!  They need to know addition, subtraction, multiplication and division facts for math.</a:t>
            </a:r>
            <a:endParaRPr lang="en-US" sz="2400" b="1" dirty="0">
              <a:solidFill>
                <a:srgbClr val="7030A0"/>
              </a:solidFill>
              <a:latin typeface="HelloHappy" pitchFamily="2" charset="0"/>
              <a:ea typeface="HelloHappy" pitchFamily="2" charset="0"/>
              <a:cs typeface="Century Gothic"/>
            </a:endParaRPr>
          </a:p>
        </p:txBody>
      </p:sp>
      <p:sp>
        <p:nvSpPr>
          <p:cNvPr id="8" name="TextBox 7"/>
          <p:cNvSpPr txBox="1"/>
          <p:nvPr/>
        </p:nvSpPr>
        <p:spPr>
          <a:xfrm>
            <a:off x="4133850" y="3367041"/>
            <a:ext cx="3400425" cy="2862322"/>
          </a:xfrm>
          <a:prstGeom prst="rect">
            <a:avLst/>
          </a:prstGeom>
          <a:noFill/>
        </p:spPr>
        <p:txBody>
          <a:bodyPr wrap="square" rtlCol="0">
            <a:spAutoFit/>
          </a:bodyPr>
          <a:lstStyle/>
          <a:p>
            <a:pPr algn="ctr"/>
            <a:r>
              <a:rPr lang="en-US" sz="2000" dirty="0" smtClean="0">
                <a:latin typeface="KG Lego House" panose="02000503000000020004" pitchFamily="2" charset="0"/>
              </a:rPr>
              <a:t>SUPPLIES NEEDED:</a:t>
            </a:r>
          </a:p>
          <a:p>
            <a:endParaRPr lang="en-US" sz="2000" dirty="0">
              <a:latin typeface="KG Lego House" panose="02000503000000020004" pitchFamily="2" charset="0"/>
            </a:endParaRPr>
          </a:p>
          <a:p>
            <a:pPr algn="ctr"/>
            <a:r>
              <a:rPr lang="en-US" sz="2000" dirty="0" smtClean="0">
                <a:latin typeface="KG Lego House" panose="02000503000000020004" pitchFamily="2" charset="0"/>
              </a:rPr>
              <a:t>If </a:t>
            </a:r>
            <a:r>
              <a:rPr lang="en-US" sz="2000" dirty="0">
                <a:latin typeface="KG Lego House" panose="02000503000000020004" pitchFamily="2" charset="0"/>
              </a:rPr>
              <a:t>you’d like to send in a roll of paper towels, a box of Kleenex, or Clorox Wipes (Coconut &amp; Water Lily or Pacific Coconut), we would really appreciate it!</a:t>
            </a:r>
          </a:p>
        </p:txBody>
      </p:sp>
      <p:sp>
        <p:nvSpPr>
          <p:cNvPr id="7" name="TextBox 6"/>
          <p:cNvSpPr txBox="1"/>
          <p:nvPr/>
        </p:nvSpPr>
        <p:spPr>
          <a:xfrm>
            <a:off x="153323" y="7682312"/>
            <a:ext cx="6340637" cy="1015663"/>
          </a:xfrm>
          <a:prstGeom prst="rect">
            <a:avLst/>
          </a:prstGeom>
          <a:noFill/>
        </p:spPr>
        <p:txBody>
          <a:bodyPr wrap="square" rtlCol="0">
            <a:spAutoFit/>
          </a:bodyPr>
          <a:lstStyle/>
          <a:p>
            <a:r>
              <a:rPr lang="en-US" sz="2000" b="1" dirty="0" smtClean="0">
                <a:latin typeface="Happy Monkey" panose="02000500000000020004" pitchFamily="2" charset="0"/>
                <a:ea typeface="AGCashMeOusside" panose="02000603000000000000" pitchFamily="2" charset="0"/>
              </a:rPr>
              <a:t>Please make sure your children dress for cold weather in the mornings and have a jacket or coat.  It’s not summer any more!!!</a:t>
            </a:r>
            <a:endParaRPr lang="en-US" sz="2000" b="1" dirty="0">
              <a:latin typeface="Happy Monkey" panose="02000500000000020004" pitchFamily="2" charset="0"/>
              <a:ea typeface="AGCashMeOusside" panose="02000603000000000000" pitchFamily="2" charset="0"/>
            </a:endParaRPr>
          </a:p>
        </p:txBody>
      </p:sp>
    </p:spTree>
    <p:extLst>
      <p:ext uri="{BB962C8B-B14F-4D97-AF65-F5344CB8AC3E}">
        <p14:creationId xmlns:p14="http://schemas.microsoft.com/office/powerpoint/2010/main" val="296817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8283435</TotalTime>
  <Words>481</Words>
  <Application>Microsoft Office PowerPoint</Application>
  <PresentationFormat>Custom</PresentationFormat>
  <Paragraphs>54</Paragraphs>
  <Slides>2</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vt:i4>
      </vt:variant>
    </vt:vector>
  </HeadingPairs>
  <TitlesOfParts>
    <vt:vector size="15" baseType="lpstr">
      <vt:lpstr>AGCashMeOusside</vt:lpstr>
      <vt:lpstr>Arial</vt:lpstr>
      <vt:lpstr>Calibri</vt:lpstr>
      <vt:lpstr>Calibri Light</vt:lpstr>
      <vt:lpstr>Century Gothic</vt:lpstr>
      <vt:lpstr>Happy Monkey</vt:lpstr>
      <vt:lpstr>HelloHappy</vt:lpstr>
      <vt:lpstr>HP Simplified Light</vt:lpstr>
      <vt:lpstr>KG Lego House</vt:lpstr>
      <vt:lpstr>KG Miss Kindergarten</vt:lpstr>
      <vt:lpstr>KG Payphone</vt:lpstr>
      <vt:lpstr>Life's A Beach</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Madden</dc:creator>
  <cp:lastModifiedBy>Teacher</cp:lastModifiedBy>
  <cp:revision>1344</cp:revision>
  <cp:lastPrinted>2023-08-31T21:04:29Z</cp:lastPrinted>
  <dcterms:created xsi:type="dcterms:W3CDTF">2016-03-19T16:39:44Z</dcterms:created>
  <dcterms:modified xsi:type="dcterms:W3CDTF">2024-11-08T18:08:46Z</dcterms:modified>
</cp:coreProperties>
</file>